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68" r:id="rId14"/>
    <p:sldId id="270"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4"/>
    <p:restoredTop sz="94665"/>
  </p:normalViewPr>
  <p:slideViewPr>
    <p:cSldViewPr snapToGrid="0" snapToObjects="1">
      <p:cViewPr varScale="1">
        <p:scale>
          <a:sx n="58" d="100"/>
          <a:sy n="58" d="100"/>
        </p:scale>
        <p:origin x="224"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B464-8181-F046-A7D7-88E3CB860C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9D31F8-1E3B-4441-A1CF-730608BE9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7851E0-9B3A-8941-A4D9-13D4FA944CEC}"/>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FF9197AD-F537-3948-BBD1-AFF57B36B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8A9BB-C6FC-854F-84B8-DD36D3C6317C}"/>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210384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982A-AC3D-A245-B4B3-B7A95C2996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89B78A-180C-8C45-A6FB-22FE13A76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EE7D5-E5D3-4F44-85B4-36A1F760E4BA}"/>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DF9E140D-9C2C-2043-89C1-C3577A2EA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B9B20-D1AE-4646-AF7F-6E2AE205C80A}"/>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388201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D36078-A46B-1B40-B541-3D52F1A37A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94D835-C045-F34E-84A1-8638CD0AF3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59C468-CCAC-D740-AB11-00772850C522}"/>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8F63E9AE-2AC2-8045-81D5-A57A826C0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7BC5A-C169-7D4E-B92D-D796A482539D}"/>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139984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C49D-D8CF-0442-9BE2-39A8C77ED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34DB3-08C8-2C44-9B10-EAF12355C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78FC9-871F-FA41-A2A5-C0995A7D66FB}"/>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460DF96C-7DD7-F44E-B1B3-D85FAA46C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47E02-6CAC-E642-A3F7-6E78A4B569CF}"/>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405803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FD7C-6EA5-744E-8678-B17996B7F3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CB700-0B2B-1342-AC14-14F3A44AF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35E61-2C4F-414A-BCAD-3074FCA6E6C0}"/>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3A5C0E7C-7735-4443-BF07-29C124C8A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1B045-9B23-1645-BBA9-97BDCBF6574A}"/>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227282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9A27-26CD-BC4E-A567-62A95C7B0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747030-FC97-9346-9DC3-A70ADE813E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3C0A60-B0D6-BC4A-83B1-668B1DCECB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988065-FFD0-994E-9918-AD26201382FB}"/>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6" name="Footer Placeholder 5">
            <a:extLst>
              <a:ext uri="{FF2B5EF4-FFF2-40B4-BE49-F238E27FC236}">
                <a16:creationId xmlns:a16="http://schemas.microsoft.com/office/drawing/2014/main" id="{2C4B905D-E4F2-E448-8DA9-E12E508A8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05A67-AD32-F347-96E8-3143525C130F}"/>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2048771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AE81-8518-E84B-899F-9038DCBA63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0B47A1-9AB6-2148-B825-4C96B884E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06EAB-0E25-E246-A9DA-A228391181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799C17-8172-B541-8E2B-FC4FD6DDF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E64CB-CD23-774E-881B-8FE6667912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261F02-6F77-8C4A-AB7B-FF84DBDC5462}"/>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8" name="Footer Placeholder 7">
            <a:extLst>
              <a:ext uri="{FF2B5EF4-FFF2-40B4-BE49-F238E27FC236}">
                <a16:creationId xmlns:a16="http://schemas.microsoft.com/office/drawing/2014/main" id="{E9B6A085-5561-7249-AAEA-A6C68E24ED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41829A-6B16-FC4C-A56F-D040459A417D}"/>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3792610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00EB-89D0-0841-9A8E-C33F1B7EB0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E8DAF4-A86D-9840-B26D-90FC37D9DA40}"/>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4" name="Footer Placeholder 3">
            <a:extLst>
              <a:ext uri="{FF2B5EF4-FFF2-40B4-BE49-F238E27FC236}">
                <a16:creationId xmlns:a16="http://schemas.microsoft.com/office/drawing/2014/main" id="{D870A96A-15A6-C944-B280-CFE4AF8B44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253F-8CE1-5B4B-A966-3C93E471D784}"/>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308758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033C6-77D5-064F-8FB8-AA3110642ACF}"/>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3" name="Footer Placeholder 2">
            <a:extLst>
              <a:ext uri="{FF2B5EF4-FFF2-40B4-BE49-F238E27FC236}">
                <a16:creationId xmlns:a16="http://schemas.microsoft.com/office/drawing/2014/main" id="{FEF843A3-28AB-2641-986B-0EBA12ED2D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B44FA6-4FD4-5946-8B78-B756C1D2488B}"/>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164416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1E65-3DE6-B74D-8BE7-054BFC1ED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9FB116-7924-B746-ABAA-6AB37C9DF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1ACD0F-4D24-D245-84C9-502B1E8D7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AB65E-0F49-6B40-97EC-65406A0649EF}"/>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6" name="Footer Placeholder 5">
            <a:extLst>
              <a:ext uri="{FF2B5EF4-FFF2-40B4-BE49-F238E27FC236}">
                <a16:creationId xmlns:a16="http://schemas.microsoft.com/office/drawing/2014/main" id="{7CDB0F8F-3849-CE44-B78D-F94693A8D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5003E-2D6C-034D-98EF-CDD775A2BA17}"/>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233281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BAB4-761F-D344-AA06-2C3DE5D53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B791-40E8-B847-BA57-43B902D8F1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A64ECC-9E56-1647-8A68-863CC8C59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287B3A-18FA-D84F-B3A4-13E18A31BB55}"/>
              </a:ext>
            </a:extLst>
          </p:cNvPr>
          <p:cNvSpPr>
            <a:spLocks noGrp="1"/>
          </p:cNvSpPr>
          <p:nvPr>
            <p:ph type="dt" sz="half" idx="10"/>
          </p:nvPr>
        </p:nvSpPr>
        <p:spPr/>
        <p:txBody>
          <a:bodyPr/>
          <a:lstStyle/>
          <a:p>
            <a:fld id="{3BD0B77D-0BF9-AF4D-B6B2-D9CBC83C4CDA}" type="datetimeFigureOut">
              <a:rPr lang="en-US" smtClean="0"/>
              <a:t>11/10/20</a:t>
            </a:fld>
            <a:endParaRPr lang="en-US"/>
          </a:p>
        </p:txBody>
      </p:sp>
      <p:sp>
        <p:nvSpPr>
          <p:cNvPr id="6" name="Footer Placeholder 5">
            <a:extLst>
              <a:ext uri="{FF2B5EF4-FFF2-40B4-BE49-F238E27FC236}">
                <a16:creationId xmlns:a16="http://schemas.microsoft.com/office/drawing/2014/main" id="{8D99643C-246B-3D49-805D-7980FAC28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136A2-D4F2-6144-84A5-7A230A775CB2}"/>
              </a:ext>
            </a:extLst>
          </p:cNvPr>
          <p:cNvSpPr>
            <a:spLocks noGrp="1"/>
          </p:cNvSpPr>
          <p:nvPr>
            <p:ph type="sldNum" sz="quarter" idx="12"/>
          </p:nvPr>
        </p:nvSpPr>
        <p:spPr/>
        <p:txBody>
          <a:bodyPr/>
          <a:lstStyle/>
          <a:p>
            <a:fld id="{18EE8041-6E1E-AD4F-BF9A-981596278EBD}" type="slidenum">
              <a:rPr lang="en-US" smtClean="0"/>
              <a:t>‹#›</a:t>
            </a:fld>
            <a:endParaRPr lang="en-US"/>
          </a:p>
        </p:txBody>
      </p:sp>
    </p:spTree>
    <p:extLst>
      <p:ext uri="{BB962C8B-B14F-4D97-AF65-F5344CB8AC3E}">
        <p14:creationId xmlns:p14="http://schemas.microsoft.com/office/powerpoint/2010/main" val="3688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EBD13-8867-DD4D-8CEC-B4F994A56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85A688-30D2-F248-BD0D-330D3F189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FC206-16AE-B940-B011-11550D557B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0B77D-0BF9-AF4D-B6B2-D9CBC83C4CDA}" type="datetimeFigureOut">
              <a:rPr lang="en-US" smtClean="0"/>
              <a:t>11/10/20</a:t>
            </a:fld>
            <a:endParaRPr lang="en-US"/>
          </a:p>
        </p:txBody>
      </p:sp>
      <p:sp>
        <p:nvSpPr>
          <p:cNvPr id="5" name="Footer Placeholder 4">
            <a:extLst>
              <a:ext uri="{FF2B5EF4-FFF2-40B4-BE49-F238E27FC236}">
                <a16:creationId xmlns:a16="http://schemas.microsoft.com/office/drawing/2014/main" id="{37533A1D-3CEE-6B4A-A4EE-F00A1A70B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3D88F5-756B-C642-BEA9-F01C5B498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E8041-6E1E-AD4F-BF9A-981596278EBD}" type="slidenum">
              <a:rPr lang="en-US" smtClean="0"/>
              <a:t>‹#›</a:t>
            </a:fld>
            <a:endParaRPr lang="en-US"/>
          </a:p>
        </p:txBody>
      </p:sp>
    </p:spTree>
    <p:extLst>
      <p:ext uri="{BB962C8B-B14F-4D97-AF65-F5344CB8AC3E}">
        <p14:creationId xmlns:p14="http://schemas.microsoft.com/office/powerpoint/2010/main" val="257453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airbnb.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E7ED0-08C1-D244-B291-BB4A9BC0C036}"/>
              </a:ext>
            </a:extLst>
          </p:cNvPr>
          <p:cNvSpPr>
            <a:spLocks noGrp="1"/>
          </p:cNvSpPr>
          <p:nvPr>
            <p:ph type="ctrTitle"/>
          </p:nvPr>
        </p:nvSpPr>
        <p:spPr>
          <a:xfrm>
            <a:off x="0" y="4153081"/>
            <a:ext cx="12188952" cy="1193138"/>
          </a:xfrm>
        </p:spPr>
        <p:txBody>
          <a:bodyPr>
            <a:normAutofit/>
          </a:bodyPr>
          <a:lstStyle/>
          <a:p>
            <a:r>
              <a:rPr lang="en-US" sz="5400" b="1" dirty="0">
                <a:latin typeface="Baskerville Old Face" panose="02020602080505020303" pitchFamily="18" charset="77"/>
              </a:rPr>
              <a:t>Analyzing Airbnb Data in DMV areas</a:t>
            </a:r>
            <a:endParaRPr lang="en-US" sz="5400" dirty="0">
              <a:latin typeface="Baskerville Old Face" panose="02020602080505020303" pitchFamily="18" charset="77"/>
            </a:endParaRPr>
          </a:p>
        </p:txBody>
      </p:sp>
      <p:sp>
        <p:nvSpPr>
          <p:cNvPr id="3" name="Subtitle 2">
            <a:extLst>
              <a:ext uri="{FF2B5EF4-FFF2-40B4-BE49-F238E27FC236}">
                <a16:creationId xmlns:a16="http://schemas.microsoft.com/office/drawing/2014/main" id="{41C62AE9-5F3B-F647-B3F9-8F7903815B50}"/>
              </a:ext>
            </a:extLst>
          </p:cNvPr>
          <p:cNvSpPr>
            <a:spLocks noGrp="1"/>
          </p:cNvSpPr>
          <p:nvPr>
            <p:ph type="subTitle" idx="1"/>
          </p:nvPr>
        </p:nvSpPr>
        <p:spPr>
          <a:xfrm>
            <a:off x="0" y="5734789"/>
            <a:ext cx="12192000" cy="646785"/>
          </a:xfrm>
        </p:spPr>
        <p:txBody>
          <a:bodyPr>
            <a:normAutofit fontScale="85000" lnSpcReduction="20000"/>
          </a:bodyPr>
          <a:lstStyle/>
          <a:p>
            <a:r>
              <a:rPr lang="en-US" b="1" dirty="0">
                <a:latin typeface="Baskerville Old Face" panose="02020602080505020303" pitchFamily="18" charset="77"/>
              </a:rPr>
              <a:t>DATS 6103-O10</a:t>
            </a:r>
          </a:p>
          <a:p>
            <a:r>
              <a:rPr lang="en-US" b="1" dirty="0" err="1">
                <a:latin typeface="Baskerville Old Face" panose="02020602080505020303" pitchFamily="18" charset="77"/>
              </a:rPr>
              <a:t>Weirui</a:t>
            </a:r>
            <a:r>
              <a:rPr lang="en-US" b="1" dirty="0">
                <a:latin typeface="Baskerville Old Face" panose="02020602080505020303" pitchFamily="18" charset="77"/>
              </a:rPr>
              <a:t> Liu</a:t>
            </a:r>
          </a:p>
          <a:p>
            <a:endParaRPr lang="en-US" dirty="0"/>
          </a:p>
        </p:txBody>
      </p:sp>
      <p:pic>
        <p:nvPicPr>
          <p:cNvPr id="5" name="Picture 4" descr="Logo, company name&#10;&#10;Description automatically generated">
            <a:extLst>
              <a:ext uri="{FF2B5EF4-FFF2-40B4-BE49-F238E27FC236}">
                <a16:creationId xmlns:a16="http://schemas.microsoft.com/office/drawing/2014/main" id="{343434AE-0978-C54E-B341-6D6FBF090FF8}"/>
              </a:ext>
            </a:extLst>
          </p:cNvPr>
          <p:cNvPicPr>
            <a:picLocks noChangeAspect="1"/>
          </p:cNvPicPr>
          <p:nvPr/>
        </p:nvPicPr>
        <p:blipFill rotWithShape="1">
          <a:blip r:embed="rId2"/>
          <a:srcRect t="1730" r="2" b="5286"/>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1098975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C4EBB2-C734-DF4D-8BB2-F0C9DB560CFD}"/>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2.3 Analysis of Property Type in DMV area</a:t>
            </a:r>
          </a:p>
        </p:txBody>
      </p:sp>
      <p:sp>
        <p:nvSpPr>
          <p:cNvPr id="5" name="TextBox 4">
            <a:extLst>
              <a:ext uri="{FF2B5EF4-FFF2-40B4-BE49-F238E27FC236}">
                <a16:creationId xmlns:a16="http://schemas.microsoft.com/office/drawing/2014/main" id="{253BF184-9A92-6D4A-A3BE-9EDFD07EDCDF}"/>
              </a:ext>
            </a:extLst>
          </p:cNvPr>
          <p:cNvSpPr txBox="1"/>
          <p:nvPr/>
        </p:nvSpPr>
        <p:spPr>
          <a:xfrm>
            <a:off x="304800" y="5864225"/>
            <a:ext cx="11582400" cy="923330"/>
          </a:xfrm>
          <a:prstGeom prst="rect">
            <a:avLst/>
          </a:prstGeom>
          <a:noFill/>
        </p:spPr>
        <p:txBody>
          <a:bodyPr wrap="square" rtlCol="0">
            <a:spAutoFit/>
          </a:bodyPr>
          <a:lstStyle/>
          <a:p>
            <a:r>
              <a:rPr lang="en-US" dirty="0">
                <a:latin typeface="Baskerville Old Face" panose="02020602080505020303" pitchFamily="18" charset="77"/>
              </a:rPr>
              <a:t>Today, there are 31 types of property types in the DMV area, the largest one being the private room, and the largest one is the entire apartment, the entire house, and the entire house. There are also particular property types such as Earth house, Boat, Dome house, Castle, etc.</a:t>
            </a:r>
          </a:p>
        </p:txBody>
      </p:sp>
      <p:pic>
        <p:nvPicPr>
          <p:cNvPr id="7" name="Picture 6" descr="Chart, pie chart&#10;&#10;Description automatically generated">
            <a:extLst>
              <a:ext uri="{FF2B5EF4-FFF2-40B4-BE49-F238E27FC236}">
                <a16:creationId xmlns:a16="http://schemas.microsoft.com/office/drawing/2014/main" id="{529A8B22-B70F-2F41-9FFF-CE18CE4600ED}"/>
              </a:ext>
            </a:extLst>
          </p:cNvPr>
          <p:cNvPicPr>
            <a:picLocks noChangeAspect="1"/>
          </p:cNvPicPr>
          <p:nvPr/>
        </p:nvPicPr>
        <p:blipFill>
          <a:blip r:embed="rId2"/>
          <a:stretch>
            <a:fillRect/>
          </a:stretch>
        </p:blipFill>
        <p:spPr>
          <a:xfrm>
            <a:off x="1974850" y="800099"/>
            <a:ext cx="8440208" cy="5064125"/>
          </a:xfrm>
          <a:prstGeom prst="rect">
            <a:avLst/>
          </a:prstGeom>
        </p:spPr>
      </p:pic>
    </p:spTree>
    <p:extLst>
      <p:ext uri="{BB962C8B-B14F-4D97-AF65-F5344CB8AC3E}">
        <p14:creationId xmlns:p14="http://schemas.microsoft.com/office/powerpoint/2010/main" val="73583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1A38F-43D4-944C-8AC0-775251326AE7}"/>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2.3 Analysis of Property Type in DMV area</a:t>
            </a:r>
          </a:p>
        </p:txBody>
      </p:sp>
      <p:pic>
        <p:nvPicPr>
          <p:cNvPr id="6" name="Picture 5" descr="Timeline&#10;&#10;Description automatically generated">
            <a:extLst>
              <a:ext uri="{FF2B5EF4-FFF2-40B4-BE49-F238E27FC236}">
                <a16:creationId xmlns:a16="http://schemas.microsoft.com/office/drawing/2014/main" id="{8ED1C4A2-2DB3-C043-8982-745C95E981DA}"/>
              </a:ext>
            </a:extLst>
          </p:cNvPr>
          <p:cNvPicPr>
            <a:picLocks noChangeAspect="1"/>
          </p:cNvPicPr>
          <p:nvPr/>
        </p:nvPicPr>
        <p:blipFill>
          <a:blip r:embed="rId2"/>
          <a:stretch>
            <a:fillRect/>
          </a:stretch>
        </p:blipFill>
        <p:spPr>
          <a:xfrm>
            <a:off x="2593975" y="826135"/>
            <a:ext cx="7369175" cy="5895340"/>
          </a:xfrm>
          <a:prstGeom prst="rect">
            <a:avLst/>
          </a:prstGeom>
        </p:spPr>
      </p:pic>
    </p:spTree>
    <p:extLst>
      <p:ext uri="{BB962C8B-B14F-4D97-AF65-F5344CB8AC3E}">
        <p14:creationId xmlns:p14="http://schemas.microsoft.com/office/powerpoint/2010/main" val="1623993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88F036F-DC6C-A04B-9184-A74FBE3C6442}"/>
              </a:ext>
            </a:extLst>
          </p:cNvPr>
          <p:cNvPicPr>
            <a:picLocks noChangeAspect="1"/>
          </p:cNvPicPr>
          <p:nvPr/>
        </p:nvPicPr>
        <p:blipFill>
          <a:blip r:embed="rId2"/>
          <a:stretch>
            <a:fillRect/>
          </a:stretch>
        </p:blipFill>
        <p:spPr>
          <a:xfrm>
            <a:off x="247650" y="558376"/>
            <a:ext cx="3600450" cy="2880359"/>
          </a:xfrm>
          <a:prstGeom prst="rect">
            <a:avLst/>
          </a:prstGeom>
        </p:spPr>
      </p:pic>
      <p:pic>
        <p:nvPicPr>
          <p:cNvPr id="5" name="Picture 4" descr="Chart, bar chart&#10;&#10;Description automatically generated">
            <a:extLst>
              <a:ext uri="{FF2B5EF4-FFF2-40B4-BE49-F238E27FC236}">
                <a16:creationId xmlns:a16="http://schemas.microsoft.com/office/drawing/2014/main" id="{E0BE419B-D929-864F-B71E-9CED8FD4F99A}"/>
              </a:ext>
            </a:extLst>
          </p:cNvPr>
          <p:cNvPicPr>
            <a:picLocks noChangeAspect="1"/>
          </p:cNvPicPr>
          <p:nvPr/>
        </p:nvPicPr>
        <p:blipFill>
          <a:blip r:embed="rId3"/>
          <a:stretch>
            <a:fillRect/>
          </a:stretch>
        </p:blipFill>
        <p:spPr>
          <a:xfrm>
            <a:off x="4070351" y="558376"/>
            <a:ext cx="3826932" cy="3061545"/>
          </a:xfrm>
          <a:prstGeom prst="rect">
            <a:avLst/>
          </a:prstGeom>
        </p:spPr>
      </p:pic>
      <p:pic>
        <p:nvPicPr>
          <p:cNvPr id="6" name="Picture 5" descr="Chart&#10;&#10;Description automatically generated">
            <a:extLst>
              <a:ext uri="{FF2B5EF4-FFF2-40B4-BE49-F238E27FC236}">
                <a16:creationId xmlns:a16="http://schemas.microsoft.com/office/drawing/2014/main" id="{42503B8E-997A-CE49-ACD7-D596EC70D896}"/>
              </a:ext>
            </a:extLst>
          </p:cNvPr>
          <p:cNvPicPr>
            <a:picLocks noChangeAspect="1"/>
          </p:cNvPicPr>
          <p:nvPr/>
        </p:nvPicPr>
        <p:blipFill>
          <a:blip r:embed="rId4"/>
          <a:stretch>
            <a:fillRect/>
          </a:stretch>
        </p:blipFill>
        <p:spPr>
          <a:xfrm>
            <a:off x="8121650" y="714373"/>
            <a:ext cx="3436938" cy="2749550"/>
          </a:xfrm>
          <a:prstGeom prst="rect">
            <a:avLst/>
          </a:prstGeom>
        </p:spPr>
      </p:pic>
      <p:sp>
        <p:nvSpPr>
          <p:cNvPr id="7" name="TextBox 6">
            <a:extLst>
              <a:ext uri="{FF2B5EF4-FFF2-40B4-BE49-F238E27FC236}">
                <a16:creationId xmlns:a16="http://schemas.microsoft.com/office/drawing/2014/main" id="{4DD8BBFE-3AA2-4B49-B418-6CCFA31A9474}"/>
              </a:ext>
            </a:extLst>
          </p:cNvPr>
          <p:cNvSpPr txBox="1"/>
          <p:nvPr/>
        </p:nvSpPr>
        <p:spPr>
          <a:xfrm>
            <a:off x="247650" y="3905250"/>
            <a:ext cx="11639550" cy="2862322"/>
          </a:xfrm>
          <a:prstGeom prst="rect">
            <a:avLst/>
          </a:prstGeom>
          <a:noFill/>
        </p:spPr>
        <p:txBody>
          <a:bodyPr wrap="square" rtlCol="0">
            <a:spAutoFit/>
          </a:bodyPr>
          <a:lstStyle/>
          <a:p>
            <a:r>
              <a:rPr lang="en-US" sz="2000" dirty="0">
                <a:latin typeface="Baskerville Old Face" panose="02020602080505020303" pitchFamily="18" charset="77"/>
              </a:rPr>
              <a:t>For the Comparison of DMV Area Graph, we can see the distribution of different property types of lodging in different areas. We can compare the median price difference of the same type of lodging in different areas through the stacked bar chart. Use the Dropdown Menus to see the number of property types in an individual area and their median price in that area. </a:t>
            </a:r>
          </a:p>
          <a:p>
            <a:r>
              <a:rPr lang="en-US" sz="2000" dirty="0">
                <a:latin typeface="Baskerville Old Face" panose="02020602080505020303" pitchFamily="18" charset="77"/>
              </a:rPr>
              <a:t>It can be seen from the above several pictures that Virginia has abundant property types of lodging. The number of data in the private room in Maryland, the entire cabin in Virginia, the entire Apartment in DC, and the private room in DC is quite prominent. When comparing the same property type of lodging, in most cases, where there are more of the number in this type, the lower the price of this type in that place. </a:t>
            </a:r>
          </a:p>
          <a:p>
            <a:r>
              <a:rPr lang="en-US" sz="2000" dirty="0">
                <a:latin typeface="Baskerville Old Face" panose="02020602080505020303" pitchFamily="18" charset="77"/>
              </a:rPr>
              <a:t>(If want to see the Comparison of DMV Area Graph again, you have to rerun the plotting code again.)</a:t>
            </a:r>
          </a:p>
        </p:txBody>
      </p:sp>
    </p:spTree>
    <p:extLst>
      <p:ext uri="{BB962C8B-B14F-4D97-AF65-F5344CB8AC3E}">
        <p14:creationId xmlns:p14="http://schemas.microsoft.com/office/powerpoint/2010/main" val="58324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269B9D-C3DE-3C4B-BF47-FFC8430914C1}"/>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2.4 Correlation Coefficients Between Variables</a:t>
            </a:r>
          </a:p>
        </p:txBody>
      </p:sp>
      <p:pic>
        <p:nvPicPr>
          <p:cNvPr id="8" name="Picture 7" descr="Graphical user interface, chart, application, table, Excel, treemap chart&#10;&#10;Description automatically generated">
            <a:extLst>
              <a:ext uri="{FF2B5EF4-FFF2-40B4-BE49-F238E27FC236}">
                <a16:creationId xmlns:a16="http://schemas.microsoft.com/office/drawing/2014/main" id="{376956EF-88C5-AF4B-8EB3-35CC0C732510}"/>
              </a:ext>
            </a:extLst>
          </p:cNvPr>
          <p:cNvPicPr>
            <a:picLocks noChangeAspect="1"/>
          </p:cNvPicPr>
          <p:nvPr/>
        </p:nvPicPr>
        <p:blipFill rotWithShape="1">
          <a:blip r:embed="rId2"/>
          <a:srcRect l="17013" t="28055" r="10590" b="10000"/>
          <a:stretch/>
        </p:blipFill>
        <p:spPr>
          <a:xfrm>
            <a:off x="1504950" y="800100"/>
            <a:ext cx="9653737" cy="5162550"/>
          </a:xfrm>
          <a:prstGeom prst="rect">
            <a:avLst/>
          </a:prstGeom>
        </p:spPr>
      </p:pic>
      <p:sp>
        <p:nvSpPr>
          <p:cNvPr id="9" name="TextBox 8">
            <a:extLst>
              <a:ext uri="{FF2B5EF4-FFF2-40B4-BE49-F238E27FC236}">
                <a16:creationId xmlns:a16="http://schemas.microsoft.com/office/drawing/2014/main" id="{8EFB34E1-F838-9448-A07C-5666CA24603D}"/>
              </a:ext>
            </a:extLst>
          </p:cNvPr>
          <p:cNvSpPr txBox="1"/>
          <p:nvPr/>
        </p:nvSpPr>
        <p:spPr>
          <a:xfrm>
            <a:off x="409575" y="6097369"/>
            <a:ext cx="11372850" cy="646331"/>
          </a:xfrm>
          <a:prstGeom prst="rect">
            <a:avLst/>
          </a:prstGeom>
          <a:noFill/>
        </p:spPr>
        <p:txBody>
          <a:bodyPr wrap="square" rtlCol="0">
            <a:spAutoFit/>
          </a:bodyPr>
          <a:lstStyle/>
          <a:p>
            <a:r>
              <a:rPr lang="en-US" dirty="0">
                <a:latin typeface="Baskerville Old Face" panose="02020602080505020303" pitchFamily="18" charset="77"/>
              </a:rPr>
              <a:t>The deeper the color, the highly correlate with each other between two variables. As can be seen from the above table, the number of guests, bedrooms, beds and baths has an impact on the price.</a:t>
            </a:r>
          </a:p>
        </p:txBody>
      </p:sp>
    </p:spTree>
    <p:extLst>
      <p:ext uri="{BB962C8B-B14F-4D97-AF65-F5344CB8AC3E}">
        <p14:creationId xmlns:p14="http://schemas.microsoft.com/office/powerpoint/2010/main" val="18601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BCBC62-86AA-C143-8568-BACE5B73B1C9}"/>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2.5 Analysis of Room Structure in DMV area</a:t>
            </a:r>
          </a:p>
        </p:txBody>
      </p:sp>
      <p:sp>
        <p:nvSpPr>
          <p:cNvPr id="5" name="TextBox 4">
            <a:extLst>
              <a:ext uri="{FF2B5EF4-FFF2-40B4-BE49-F238E27FC236}">
                <a16:creationId xmlns:a16="http://schemas.microsoft.com/office/drawing/2014/main" id="{DB0DCA35-1C66-0C44-A3D1-AAD618C64AEB}"/>
              </a:ext>
            </a:extLst>
          </p:cNvPr>
          <p:cNvSpPr txBox="1"/>
          <p:nvPr/>
        </p:nvSpPr>
        <p:spPr>
          <a:xfrm>
            <a:off x="409575" y="5124450"/>
            <a:ext cx="11372850" cy="1200329"/>
          </a:xfrm>
          <a:prstGeom prst="rect">
            <a:avLst/>
          </a:prstGeom>
          <a:noFill/>
        </p:spPr>
        <p:txBody>
          <a:bodyPr wrap="square" rtlCol="0">
            <a:spAutoFit/>
          </a:bodyPr>
          <a:lstStyle/>
          <a:p>
            <a:r>
              <a:rPr lang="en-US" dirty="0">
                <a:latin typeface="Baskerville Old Face" panose="02020602080505020303" pitchFamily="18" charset="77"/>
              </a:rPr>
              <a:t>Most of the number of bedrooms, beds, and bathrooms in the DMV area is between 1 and 3, and most of them are provided to 2 to 4 guests. However, there were some exceptions: There has lodging, which has 11 baths in Washington, DC, and lodging, which provides 16 guests in Maryland. Lodging in Washington, DC, provides most of its lodging to fewer guests than in the other two areas.</a:t>
            </a:r>
          </a:p>
        </p:txBody>
      </p:sp>
      <p:pic>
        <p:nvPicPr>
          <p:cNvPr id="7" name="Picture 6" descr="Graphical user interface, application, Word&#10;&#10;Description automatically generated">
            <a:extLst>
              <a:ext uri="{FF2B5EF4-FFF2-40B4-BE49-F238E27FC236}">
                <a16:creationId xmlns:a16="http://schemas.microsoft.com/office/drawing/2014/main" id="{DFFF29D4-54BD-DF4F-8CC3-5D4C141F32D4}"/>
              </a:ext>
            </a:extLst>
          </p:cNvPr>
          <p:cNvPicPr>
            <a:picLocks noChangeAspect="1"/>
          </p:cNvPicPr>
          <p:nvPr/>
        </p:nvPicPr>
        <p:blipFill rotWithShape="1">
          <a:blip r:embed="rId2"/>
          <a:srcRect l="16493" t="34444" r="11458" b="28611"/>
          <a:stretch/>
        </p:blipFill>
        <p:spPr>
          <a:xfrm>
            <a:off x="171450" y="971550"/>
            <a:ext cx="11769463" cy="3771900"/>
          </a:xfrm>
          <a:prstGeom prst="rect">
            <a:avLst/>
          </a:prstGeom>
        </p:spPr>
      </p:pic>
    </p:spTree>
    <p:extLst>
      <p:ext uri="{BB962C8B-B14F-4D97-AF65-F5344CB8AC3E}">
        <p14:creationId xmlns:p14="http://schemas.microsoft.com/office/powerpoint/2010/main" val="97597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4E03-5E56-C040-AB96-EF913221E0BF}"/>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2.5 Analysis of Room Structure in DMV area</a:t>
            </a:r>
          </a:p>
        </p:txBody>
      </p:sp>
      <p:sp>
        <p:nvSpPr>
          <p:cNvPr id="3" name="TextBox 2">
            <a:extLst>
              <a:ext uri="{FF2B5EF4-FFF2-40B4-BE49-F238E27FC236}">
                <a16:creationId xmlns:a16="http://schemas.microsoft.com/office/drawing/2014/main" id="{64F18562-10E5-5740-BAB0-BCB013626D5C}"/>
              </a:ext>
            </a:extLst>
          </p:cNvPr>
          <p:cNvSpPr txBox="1"/>
          <p:nvPr/>
        </p:nvSpPr>
        <p:spPr>
          <a:xfrm>
            <a:off x="409575" y="5482500"/>
            <a:ext cx="11372850" cy="1200329"/>
          </a:xfrm>
          <a:prstGeom prst="rect">
            <a:avLst/>
          </a:prstGeom>
          <a:noFill/>
        </p:spPr>
        <p:txBody>
          <a:bodyPr wrap="square" rtlCol="0">
            <a:spAutoFit/>
          </a:bodyPr>
          <a:lstStyle/>
          <a:p>
            <a:r>
              <a:rPr lang="en-US" dirty="0">
                <a:latin typeface="Baskerville Old Face" panose="02020602080505020303" pitchFamily="18" charset="77"/>
              </a:rPr>
              <a:t>A clear trend is evident in the 3D scatter plot: As bedrooms, beds, and numbers of guests increase, so do the prices of lodging. Many baths are either expensive (lodgings that can accommodate multiple customers, such as an entire house) or cheap (lodgings that only cater to one customer, such as a Shared room). Moreover, even with the same number of guests and similar room structures, there is still a significant price difference.</a:t>
            </a:r>
          </a:p>
        </p:txBody>
      </p:sp>
      <p:pic>
        <p:nvPicPr>
          <p:cNvPr id="6" name="Picture 5" descr="Chart, scatter chart&#10;&#10;Description automatically generated">
            <a:extLst>
              <a:ext uri="{FF2B5EF4-FFF2-40B4-BE49-F238E27FC236}">
                <a16:creationId xmlns:a16="http://schemas.microsoft.com/office/drawing/2014/main" id="{2029020C-2FA9-BB46-A342-AF26F435D637}"/>
              </a:ext>
            </a:extLst>
          </p:cNvPr>
          <p:cNvPicPr>
            <a:picLocks noChangeAspect="1"/>
          </p:cNvPicPr>
          <p:nvPr/>
        </p:nvPicPr>
        <p:blipFill>
          <a:blip r:embed="rId2"/>
          <a:stretch>
            <a:fillRect/>
          </a:stretch>
        </p:blipFill>
        <p:spPr>
          <a:xfrm>
            <a:off x="2073425" y="775334"/>
            <a:ext cx="7845275" cy="4707165"/>
          </a:xfrm>
          <a:prstGeom prst="rect">
            <a:avLst/>
          </a:prstGeom>
        </p:spPr>
      </p:pic>
    </p:spTree>
    <p:extLst>
      <p:ext uri="{BB962C8B-B14F-4D97-AF65-F5344CB8AC3E}">
        <p14:creationId xmlns:p14="http://schemas.microsoft.com/office/powerpoint/2010/main" val="343674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6EE4-BD53-A045-BFB9-211BC8FC1AA6}"/>
              </a:ext>
            </a:extLst>
          </p:cNvPr>
          <p:cNvSpPr txBox="1">
            <a:spLocks/>
          </p:cNvSpPr>
          <p:nvPr/>
        </p:nvSpPr>
        <p:spPr>
          <a:xfrm>
            <a:off x="171450" y="136525"/>
            <a:ext cx="10515600" cy="6635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2.5 Analysis of Amenities and Facilities of Lodging in DMV area</a:t>
            </a:r>
          </a:p>
        </p:txBody>
      </p:sp>
      <p:sp>
        <p:nvSpPr>
          <p:cNvPr id="3" name="TextBox 2">
            <a:extLst>
              <a:ext uri="{FF2B5EF4-FFF2-40B4-BE49-F238E27FC236}">
                <a16:creationId xmlns:a16="http://schemas.microsoft.com/office/drawing/2014/main" id="{71F2F909-3D24-F64E-A013-2285D399EB16}"/>
              </a:ext>
            </a:extLst>
          </p:cNvPr>
          <p:cNvSpPr txBox="1"/>
          <p:nvPr/>
        </p:nvSpPr>
        <p:spPr>
          <a:xfrm>
            <a:off x="409575" y="5938817"/>
            <a:ext cx="11372850" cy="707886"/>
          </a:xfrm>
          <a:prstGeom prst="rect">
            <a:avLst/>
          </a:prstGeom>
          <a:noFill/>
        </p:spPr>
        <p:txBody>
          <a:bodyPr wrap="square" rtlCol="0">
            <a:spAutoFit/>
          </a:bodyPr>
          <a:lstStyle/>
          <a:p>
            <a:r>
              <a:rPr lang="en-US" sz="2000" dirty="0">
                <a:latin typeface="Baskerville Old Face" panose="02020602080505020303" pitchFamily="18" charset="77"/>
              </a:rPr>
              <a:t>It is the most common amenities and facilities in the lodgings in the DMV area, including Air conditioning, </a:t>
            </a:r>
            <a:r>
              <a:rPr lang="en-US" sz="2000" dirty="0" err="1">
                <a:latin typeface="Baskerville Old Face" panose="02020602080505020303" pitchFamily="18" charset="77"/>
              </a:rPr>
              <a:t>wifi</a:t>
            </a:r>
            <a:r>
              <a:rPr lang="en-US" sz="2000" dirty="0">
                <a:latin typeface="Baskerville Old Face" panose="02020602080505020303" pitchFamily="18" charset="77"/>
              </a:rPr>
              <a:t>, kitchen, and free parking.</a:t>
            </a:r>
          </a:p>
        </p:txBody>
      </p:sp>
      <p:pic>
        <p:nvPicPr>
          <p:cNvPr id="10242" name="Picture 2">
            <a:extLst>
              <a:ext uri="{FF2B5EF4-FFF2-40B4-BE49-F238E27FC236}">
                <a16:creationId xmlns:a16="http://schemas.microsoft.com/office/drawing/2014/main" id="{E3D622F0-17E9-CB4C-8710-F34A02E5D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748" y="800100"/>
            <a:ext cx="9348302" cy="479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199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EDA-B350-014A-ACD4-217B9740A32D}"/>
              </a:ext>
            </a:extLst>
          </p:cNvPr>
          <p:cNvSpPr txBox="1">
            <a:spLocks/>
          </p:cNvSpPr>
          <p:nvPr/>
        </p:nvSpPr>
        <p:spPr>
          <a:xfrm>
            <a:off x="171450" y="136525"/>
            <a:ext cx="10515600" cy="6635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2.5 Analysis of Amenities and Facilities of Lodging in DMV area</a:t>
            </a:r>
          </a:p>
        </p:txBody>
      </p:sp>
      <p:pic>
        <p:nvPicPr>
          <p:cNvPr id="6" name="Picture 5" descr="Chart, bar chart&#10;&#10;Description automatically generated">
            <a:extLst>
              <a:ext uri="{FF2B5EF4-FFF2-40B4-BE49-F238E27FC236}">
                <a16:creationId xmlns:a16="http://schemas.microsoft.com/office/drawing/2014/main" id="{8D25E1E2-3705-8C46-9BE8-2C41DE61FB21}"/>
              </a:ext>
            </a:extLst>
          </p:cNvPr>
          <p:cNvPicPr>
            <a:picLocks noChangeAspect="1"/>
          </p:cNvPicPr>
          <p:nvPr/>
        </p:nvPicPr>
        <p:blipFill>
          <a:blip r:embed="rId2"/>
          <a:stretch>
            <a:fillRect/>
          </a:stretch>
        </p:blipFill>
        <p:spPr>
          <a:xfrm>
            <a:off x="1098550" y="800100"/>
            <a:ext cx="9588500" cy="5753100"/>
          </a:xfrm>
          <a:prstGeom prst="rect">
            <a:avLst/>
          </a:prstGeom>
        </p:spPr>
      </p:pic>
    </p:spTree>
    <p:extLst>
      <p:ext uri="{BB962C8B-B14F-4D97-AF65-F5344CB8AC3E}">
        <p14:creationId xmlns:p14="http://schemas.microsoft.com/office/powerpoint/2010/main" val="354141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C8857815-7CD9-0E4F-BB60-C084BA4E77ED}"/>
              </a:ext>
            </a:extLst>
          </p:cNvPr>
          <p:cNvPicPr>
            <a:picLocks noChangeAspect="1"/>
          </p:cNvPicPr>
          <p:nvPr/>
        </p:nvPicPr>
        <p:blipFill>
          <a:blip r:embed="rId2"/>
          <a:stretch>
            <a:fillRect/>
          </a:stretch>
        </p:blipFill>
        <p:spPr>
          <a:xfrm>
            <a:off x="196850" y="476250"/>
            <a:ext cx="4221480" cy="2532888"/>
          </a:xfrm>
          <a:prstGeom prst="rect">
            <a:avLst/>
          </a:prstGeom>
        </p:spPr>
      </p:pic>
      <p:pic>
        <p:nvPicPr>
          <p:cNvPr id="5" name="Picture 4" descr="Chart, bar chart&#10;&#10;Description automatically generated">
            <a:extLst>
              <a:ext uri="{FF2B5EF4-FFF2-40B4-BE49-F238E27FC236}">
                <a16:creationId xmlns:a16="http://schemas.microsoft.com/office/drawing/2014/main" id="{6F0EF072-E381-7842-BA7F-4D261492E9E7}"/>
              </a:ext>
            </a:extLst>
          </p:cNvPr>
          <p:cNvPicPr>
            <a:picLocks noChangeAspect="1"/>
          </p:cNvPicPr>
          <p:nvPr/>
        </p:nvPicPr>
        <p:blipFill>
          <a:blip r:embed="rId3"/>
          <a:stretch>
            <a:fillRect/>
          </a:stretch>
        </p:blipFill>
        <p:spPr>
          <a:xfrm>
            <a:off x="4418330" y="676847"/>
            <a:ext cx="3746500" cy="2247900"/>
          </a:xfrm>
          <a:prstGeom prst="rect">
            <a:avLst/>
          </a:prstGeom>
        </p:spPr>
      </p:pic>
      <p:pic>
        <p:nvPicPr>
          <p:cNvPr id="7" name="Picture 6" descr="Chart, bar chart&#10;&#10;Description automatically generated">
            <a:extLst>
              <a:ext uri="{FF2B5EF4-FFF2-40B4-BE49-F238E27FC236}">
                <a16:creationId xmlns:a16="http://schemas.microsoft.com/office/drawing/2014/main" id="{013F3070-36C9-1B48-82ED-50C795B96FA1}"/>
              </a:ext>
            </a:extLst>
          </p:cNvPr>
          <p:cNvPicPr>
            <a:picLocks noChangeAspect="1"/>
          </p:cNvPicPr>
          <p:nvPr/>
        </p:nvPicPr>
        <p:blipFill>
          <a:blip r:embed="rId4"/>
          <a:stretch>
            <a:fillRect/>
          </a:stretch>
        </p:blipFill>
        <p:spPr>
          <a:xfrm>
            <a:off x="8248650" y="761238"/>
            <a:ext cx="3746500" cy="2247900"/>
          </a:xfrm>
          <a:prstGeom prst="rect">
            <a:avLst/>
          </a:prstGeom>
        </p:spPr>
      </p:pic>
      <p:sp>
        <p:nvSpPr>
          <p:cNvPr id="8" name="TextBox 7">
            <a:extLst>
              <a:ext uri="{FF2B5EF4-FFF2-40B4-BE49-F238E27FC236}">
                <a16:creationId xmlns:a16="http://schemas.microsoft.com/office/drawing/2014/main" id="{8F912128-1121-7B43-A21D-263372BA1C42}"/>
              </a:ext>
            </a:extLst>
          </p:cNvPr>
          <p:cNvSpPr txBox="1"/>
          <p:nvPr/>
        </p:nvSpPr>
        <p:spPr>
          <a:xfrm>
            <a:off x="196850" y="3860126"/>
            <a:ext cx="11798300" cy="2031325"/>
          </a:xfrm>
          <a:prstGeom prst="rect">
            <a:avLst/>
          </a:prstGeom>
          <a:noFill/>
        </p:spPr>
        <p:txBody>
          <a:bodyPr wrap="square" rtlCol="0">
            <a:spAutoFit/>
          </a:bodyPr>
          <a:lstStyle/>
          <a:p>
            <a:r>
              <a:rPr lang="en-US" dirty="0">
                <a:latin typeface="Baskerville Old Face" panose="02020602080505020303" pitchFamily="18" charset="77"/>
              </a:rPr>
              <a:t>For the Comparison of DMV Area Graph, we can compare the percentages of each amenities and facility in different areas. Use the Dropdown Menus to see the proportion of each amenities and facilities in an individual area. </a:t>
            </a:r>
          </a:p>
          <a:p>
            <a:endParaRPr lang="en-US" dirty="0">
              <a:latin typeface="Baskerville Old Face" panose="02020602080505020303" pitchFamily="18" charset="77"/>
            </a:endParaRPr>
          </a:p>
          <a:p>
            <a:r>
              <a:rPr lang="en-US" dirty="0">
                <a:latin typeface="Baskerville Old Face" panose="02020602080505020303" pitchFamily="18" charset="77"/>
              </a:rPr>
              <a:t>It can be seen from the above several pictures that the lodgings in Virginia offers a far fewer washer and </a:t>
            </a:r>
            <a:r>
              <a:rPr lang="en-US" dirty="0" err="1">
                <a:latin typeface="Baskerville Old Face" panose="02020602080505020303" pitchFamily="18" charset="77"/>
              </a:rPr>
              <a:t>wifi</a:t>
            </a:r>
            <a:r>
              <a:rPr lang="en-US" dirty="0">
                <a:latin typeface="Baskerville Old Face" panose="02020602080505020303" pitchFamily="18" charset="77"/>
              </a:rPr>
              <a:t> services than the other two areas. Not surprisingly, free parking is far less available in Washington DC than in the other two areas. </a:t>
            </a:r>
          </a:p>
          <a:p>
            <a:endParaRPr lang="en-US" dirty="0">
              <a:latin typeface="Baskerville Old Face" panose="02020602080505020303" pitchFamily="18" charset="77"/>
            </a:endParaRPr>
          </a:p>
          <a:p>
            <a:r>
              <a:rPr lang="en-US" dirty="0">
                <a:latin typeface="Baskerville Old Face" panose="02020602080505020303" pitchFamily="18" charset="77"/>
              </a:rPr>
              <a:t>(If want to see the Comparison of DMV Area Graph again, you have to rerun the plotting code again.)</a:t>
            </a:r>
          </a:p>
        </p:txBody>
      </p:sp>
    </p:spTree>
    <p:extLst>
      <p:ext uri="{BB962C8B-B14F-4D97-AF65-F5344CB8AC3E}">
        <p14:creationId xmlns:p14="http://schemas.microsoft.com/office/powerpoint/2010/main" val="152180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4D1-2F49-5E46-A56C-A784EDF492A9}"/>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2.6 Popular Lodging with Best Price in DMV area</a:t>
            </a:r>
          </a:p>
        </p:txBody>
      </p:sp>
      <p:pic>
        <p:nvPicPr>
          <p:cNvPr id="6" name="Picture 5" descr="Graphical user interface, diagram&#10;&#10;Description automatically generated">
            <a:extLst>
              <a:ext uri="{FF2B5EF4-FFF2-40B4-BE49-F238E27FC236}">
                <a16:creationId xmlns:a16="http://schemas.microsoft.com/office/drawing/2014/main" id="{99962ECE-8627-7B4F-A3DF-59CE5C86892E}"/>
              </a:ext>
            </a:extLst>
          </p:cNvPr>
          <p:cNvPicPr>
            <a:picLocks noChangeAspect="1"/>
          </p:cNvPicPr>
          <p:nvPr/>
        </p:nvPicPr>
        <p:blipFill>
          <a:blip r:embed="rId2"/>
          <a:stretch>
            <a:fillRect/>
          </a:stretch>
        </p:blipFill>
        <p:spPr>
          <a:xfrm>
            <a:off x="171450" y="800100"/>
            <a:ext cx="8783954" cy="6057900"/>
          </a:xfrm>
          <a:prstGeom prst="rect">
            <a:avLst/>
          </a:prstGeom>
        </p:spPr>
      </p:pic>
      <p:sp>
        <p:nvSpPr>
          <p:cNvPr id="8" name="TextBox 7">
            <a:extLst>
              <a:ext uri="{FF2B5EF4-FFF2-40B4-BE49-F238E27FC236}">
                <a16:creationId xmlns:a16="http://schemas.microsoft.com/office/drawing/2014/main" id="{58630ED2-5A0C-7F4F-A8CC-521BF17DBE89}"/>
              </a:ext>
            </a:extLst>
          </p:cNvPr>
          <p:cNvSpPr txBox="1"/>
          <p:nvPr/>
        </p:nvSpPr>
        <p:spPr>
          <a:xfrm>
            <a:off x="8955404" y="1504950"/>
            <a:ext cx="2893696" cy="4524315"/>
          </a:xfrm>
          <a:prstGeom prst="rect">
            <a:avLst/>
          </a:prstGeom>
          <a:noFill/>
        </p:spPr>
        <p:txBody>
          <a:bodyPr wrap="square" rtlCol="0">
            <a:spAutoFit/>
          </a:bodyPr>
          <a:lstStyle/>
          <a:p>
            <a:r>
              <a:rPr lang="en-US" dirty="0">
                <a:latin typeface="Baskerville Old Face" panose="02020602080505020303" pitchFamily="18" charset="77"/>
              </a:rPr>
              <a:t>The private room and the Entire apartment are both trendy in every areas. Popular lodging generally offers two to four customers, and the numbers of bedrooms, beds, and baths are between one and two. They all offer air conditioning, </a:t>
            </a:r>
            <a:r>
              <a:rPr lang="en-US" dirty="0" err="1">
                <a:latin typeface="Baskerville Old Face" panose="02020602080505020303" pitchFamily="18" charset="77"/>
              </a:rPr>
              <a:t>wifi</a:t>
            </a:r>
            <a:r>
              <a:rPr lang="en-US" dirty="0">
                <a:latin typeface="Baskerville Old Face" panose="02020602080505020303" pitchFamily="18" charset="77"/>
              </a:rPr>
              <a:t>, and a kitchen. It also will provide free parking, in addition to lodging at DC. Most of their reviews are above 4.8 and have at least 300 reviews, with average prices ranging from 60 to 140 dollar.</a:t>
            </a:r>
          </a:p>
        </p:txBody>
      </p:sp>
    </p:spTree>
    <p:extLst>
      <p:ext uri="{BB962C8B-B14F-4D97-AF65-F5344CB8AC3E}">
        <p14:creationId xmlns:p14="http://schemas.microsoft.com/office/powerpoint/2010/main" val="258845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B6EC34-A272-3A4A-A223-F89B2B057EB8}"/>
              </a:ext>
            </a:extLst>
          </p:cNvPr>
          <p:cNvSpPr txBox="1"/>
          <p:nvPr/>
        </p:nvSpPr>
        <p:spPr>
          <a:xfrm>
            <a:off x="601579" y="483326"/>
            <a:ext cx="11141242" cy="1200329"/>
          </a:xfrm>
          <a:prstGeom prst="rect">
            <a:avLst/>
          </a:prstGeom>
          <a:noFill/>
        </p:spPr>
        <p:txBody>
          <a:bodyPr wrap="square" rtlCol="0">
            <a:spAutoFit/>
          </a:bodyPr>
          <a:lstStyle/>
          <a:p>
            <a:r>
              <a:rPr lang="en-US" sz="3600" dirty="0">
                <a:latin typeface="Baskerville Old Face" panose="02020602080505020303" pitchFamily="18" charset="77"/>
              </a:rPr>
              <a:t>Use </a:t>
            </a:r>
            <a:r>
              <a:rPr lang="en-US" sz="3600" dirty="0">
                <a:latin typeface="Baskerville Old Face" panose="02020602080505020303" pitchFamily="18" charset="77"/>
                <a:hlinkClick r:id="rId2"/>
              </a:rPr>
              <a:t>Airbnb</a:t>
            </a:r>
            <a:r>
              <a:rPr lang="en-US" sz="3600" dirty="0">
                <a:latin typeface="Baskerville Old Face" panose="02020602080505020303" pitchFamily="18" charset="77"/>
              </a:rPr>
              <a:t> , to to help customers, and hosts better understand lodging data in the DMV area.</a:t>
            </a:r>
          </a:p>
        </p:txBody>
      </p:sp>
      <p:sp>
        <p:nvSpPr>
          <p:cNvPr id="3" name="TextBox 2">
            <a:extLst>
              <a:ext uri="{FF2B5EF4-FFF2-40B4-BE49-F238E27FC236}">
                <a16:creationId xmlns:a16="http://schemas.microsoft.com/office/drawing/2014/main" id="{64C85241-A336-6747-B644-0F9A4C117CB0}"/>
              </a:ext>
            </a:extLst>
          </p:cNvPr>
          <p:cNvSpPr txBox="1"/>
          <p:nvPr/>
        </p:nvSpPr>
        <p:spPr>
          <a:xfrm>
            <a:off x="601579" y="2358189"/>
            <a:ext cx="11141242" cy="3539430"/>
          </a:xfrm>
          <a:prstGeom prst="rect">
            <a:avLst/>
          </a:prstGeom>
          <a:noFill/>
        </p:spPr>
        <p:txBody>
          <a:bodyPr wrap="square" rtlCol="0">
            <a:spAutoFit/>
          </a:bodyPr>
          <a:lstStyle/>
          <a:p>
            <a:r>
              <a:rPr lang="en-US" sz="4400" b="1" dirty="0">
                <a:latin typeface="Baskerville Old Face" panose="02020602080505020303" pitchFamily="18" charset="77"/>
              </a:rPr>
              <a:t>This will be done in two steps: </a:t>
            </a:r>
          </a:p>
          <a:p>
            <a:endParaRPr lang="en-US" sz="3600" dirty="0">
              <a:latin typeface="Baskerville Old Face" panose="02020602080505020303" pitchFamily="18" charset="77"/>
            </a:endParaRPr>
          </a:p>
          <a:p>
            <a:r>
              <a:rPr lang="en-US" sz="3600" b="1" dirty="0">
                <a:latin typeface="Baskerville Old Face" panose="02020602080505020303" pitchFamily="18" charset="77"/>
              </a:rPr>
              <a:t>I. </a:t>
            </a:r>
            <a:r>
              <a:rPr lang="en-US" sz="3600" dirty="0">
                <a:latin typeface="Baskerville Old Face" panose="02020602080505020303" pitchFamily="18" charset="77"/>
              </a:rPr>
              <a:t>Use </a:t>
            </a:r>
            <a:r>
              <a:rPr lang="en-US" sz="3600" dirty="0" err="1">
                <a:latin typeface="Baskerville Old Face" panose="02020602080505020303" pitchFamily="18" charset="77"/>
              </a:rPr>
              <a:t>BeautifulSoup</a:t>
            </a:r>
            <a:r>
              <a:rPr lang="en-US" sz="3600" dirty="0">
                <a:latin typeface="Baskerville Old Face" panose="02020602080505020303" pitchFamily="18" charset="77"/>
              </a:rPr>
              <a:t> to gather lodging </a:t>
            </a:r>
            <a:r>
              <a:rPr lang="en-US" sz="3600" dirty="0" err="1">
                <a:latin typeface="Baskerville Old Face" panose="02020602080505020303" pitchFamily="18" charset="77"/>
              </a:rPr>
              <a:t>descripitions</a:t>
            </a:r>
            <a:r>
              <a:rPr lang="en-US" sz="3600" dirty="0">
                <a:latin typeface="Baskerville Old Face" panose="02020602080505020303" pitchFamily="18" charset="77"/>
              </a:rPr>
              <a:t> and data. </a:t>
            </a:r>
          </a:p>
          <a:p>
            <a:r>
              <a:rPr lang="en-US" sz="3600" b="1" dirty="0">
                <a:latin typeface="Baskerville Old Face" panose="02020602080505020303" pitchFamily="18" charset="77"/>
              </a:rPr>
              <a:t>II. </a:t>
            </a:r>
            <a:r>
              <a:rPr lang="en-US" sz="3600" dirty="0">
                <a:latin typeface="Baskerville Old Face" panose="02020602080505020303" pitchFamily="18" charset="77"/>
              </a:rPr>
              <a:t>Analyze and compare the lodging data in different DMV areas.</a:t>
            </a:r>
          </a:p>
        </p:txBody>
      </p:sp>
    </p:spTree>
    <p:extLst>
      <p:ext uri="{BB962C8B-B14F-4D97-AF65-F5344CB8AC3E}">
        <p14:creationId xmlns:p14="http://schemas.microsoft.com/office/powerpoint/2010/main" val="257335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2C5F07-E28A-9A4C-BD51-A0CB774AB254}"/>
              </a:ext>
            </a:extLst>
          </p:cNvPr>
          <p:cNvSpPr txBox="1">
            <a:spLocks/>
          </p:cNvSpPr>
          <p:nvPr/>
        </p:nvSpPr>
        <p:spPr>
          <a:xfrm>
            <a:off x="171450" y="1365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2.7 Interactive</a:t>
            </a:r>
          </a:p>
        </p:txBody>
      </p:sp>
      <p:pic>
        <p:nvPicPr>
          <p:cNvPr id="7" name="Picture 6">
            <a:extLst>
              <a:ext uri="{FF2B5EF4-FFF2-40B4-BE49-F238E27FC236}">
                <a16:creationId xmlns:a16="http://schemas.microsoft.com/office/drawing/2014/main" id="{3BC3397F-306F-E44B-A0C2-7859D262D9A4}"/>
              </a:ext>
            </a:extLst>
          </p:cNvPr>
          <p:cNvPicPr>
            <a:picLocks noChangeAspect="1"/>
          </p:cNvPicPr>
          <p:nvPr/>
        </p:nvPicPr>
        <p:blipFill rotWithShape="1">
          <a:blip r:embed="rId2"/>
          <a:srcRect l="16146" t="28055" r="11459" b="13403"/>
          <a:stretch/>
        </p:blipFill>
        <p:spPr>
          <a:xfrm>
            <a:off x="609367" y="1032149"/>
            <a:ext cx="10277475" cy="5194165"/>
          </a:xfrm>
          <a:prstGeom prst="rect">
            <a:avLst/>
          </a:prstGeom>
        </p:spPr>
      </p:pic>
    </p:spTree>
    <p:extLst>
      <p:ext uri="{BB962C8B-B14F-4D97-AF65-F5344CB8AC3E}">
        <p14:creationId xmlns:p14="http://schemas.microsoft.com/office/powerpoint/2010/main" val="3731269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5B74-F14D-734F-BBF7-125508BB8C28}"/>
              </a:ext>
            </a:extLst>
          </p:cNvPr>
          <p:cNvSpPr>
            <a:spLocks noGrp="1"/>
          </p:cNvSpPr>
          <p:nvPr>
            <p:ph type="title"/>
          </p:nvPr>
        </p:nvSpPr>
        <p:spPr/>
        <p:txBody>
          <a:bodyPr/>
          <a:lstStyle/>
          <a:p>
            <a:r>
              <a:rPr lang="en-US" b="1" dirty="0">
                <a:latin typeface="Baskerville Old Face" panose="02020602080505020303" pitchFamily="18" charset="77"/>
              </a:rPr>
              <a:t>3. Conclusion</a:t>
            </a:r>
          </a:p>
        </p:txBody>
      </p:sp>
      <p:sp>
        <p:nvSpPr>
          <p:cNvPr id="3" name="TextBox 2">
            <a:extLst>
              <a:ext uri="{FF2B5EF4-FFF2-40B4-BE49-F238E27FC236}">
                <a16:creationId xmlns:a16="http://schemas.microsoft.com/office/drawing/2014/main" id="{D638D6C4-C598-A04A-B2FC-3679E13F2ED9}"/>
              </a:ext>
            </a:extLst>
          </p:cNvPr>
          <p:cNvSpPr txBox="1"/>
          <p:nvPr/>
        </p:nvSpPr>
        <p:spPr>
          <a:xfrm>
            <a:off x="838200" y="1690688"/>
            <a:ext cx="10172700" cy="4524315"/>
          </a:xfrm>
          <a:prstGeom prst="rect">
            <a:avLst/>
          </a:prstGeom>
          <a:noFill/>
        </p:spPr>
        <p:txBody>
          <a:bodyPr wrap="square" rtlCol="0">
            <a:spAutoFit/>
          </a:bodyPr>
          <a:lstStyle/>
          <a:p>
            <a:r>
              <a:rPr lang="en-US" dirty="0">
                <a:latin typeface="Baskerville Old Face" panose="02020602080505020303" pitchFamily="18" charset="77"/>
              </a:rPr>
              <a:t>For customers, if you want to know whether the lodging you have selected is a good deal, you can refer to the analysis of the property type section and the room structure analysis section comprehensively to see the median price of the lodging you have selected in a particular type and the median price the cost of the same room structure in the area. You could judge whether you have overpaid or not. Refer to the amenities and facilities analysis section to compare the amenities and facilities you have to common amenities and facilities have in the area. Or simply use the interactive program to filter popular lodging with the best price.</a:t>
            </a:r>
          </a:p>
          <a:p>
            <a:endParaRPr lang="en-US" dirty="0">
              <a:latin typeface="Baskerville Old Face" panose="02020602080505020303" pitchFamily="18" charset="77"/>
            </a:endParaRPr>
          </a:p>
          <a:p>
            <a:r>
              <a:rPr lang="en-US" dirty="0">
                <a:latin typeface="Baskerville Old Face" panose="02020602080505020303" pitchFamily="18" charset="77"/>
              </a:rPr>
              <a:t>For a host, if you want to be a lodging host in the DMV area and want your lodging to be liked by most people. Based on our latest data analysis, I have the following suggestions: </a:t>
            </a:r>
          </a:p>
          <a:p>
            <a:r>
              <a:rPr lang="en-US" dirty="0">
                <a:latin typeface="Baskerville Old Face" panose="02020602080505020303" pitchFamily="18" charset="77"/>
              </a:rPr>
              <a:t>1. When naming your lodging, specify the type of lodging and add some adjectives, such as "Cozy," to appeal to customers. </a:t>
            </a:r>
          </a:p>
          <a:p>
            <a:r>
              <a:rPr lang="en-US" dirty="0">
                <a:latin typeface="Baskerville Old Face" panose="02020602080505020303" pitchFamily="18" charset="77"/>
              </a:rPr>
              <a:t>2. Refer to the property type analysis section and the room structure analysis section to see which type of lodging and the room structure is more popular and how to price it to have a price advantage in the area. </a:t>
            </a:r>
          </a:p>
          <a:p>
            <a:r>
              <a:rPr lang="en-US" dirty="0">
                <a:latin typeface="Baskerville Old Face" panose="02020602080505020303" pitchFamily="18" charset="77"/>
              </a:rPr>
              <a:t>3. Refer to the amenities and facilities analysis section to see which amenities and facilities should be provided to have more competitive advantages. </a:t>
            </a:r>
          </a:p>
          <a:p>
            <a:r>
              <a:rPr lang="en-US" dirty="0">
                <a:latin typeface="Baskerville Old Face" panose="02020602080505020303" pitchFamily="18" charset="77"/>
              </a:rPr>
              <a:t>4. To decide the final pricing, combined with the popular lodging analysis report.</a:t>
            </a:r>
          </a:p>
        </p:txBody>
      </p:sp>
    </p:spTree>
    <p:extLst>
      <p:ext uri="{BB962C8B-B14F-4D97-AF65-F5344CB8AC3E}">
        <p14:creationId xmlns:p14="http://schemas.microsoft.com/office/powerpoint/2010/main" val="90530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6D6908-FBB0-A941-AE17-9BFD1C5A99D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Baskerville Old Face" panose="02020602080505020303" pitchFamily="18" charset="77"/>
              </a:rPr>
              <a:t>4. Learning Processes</a:t>
            </a:r>
          </a:p>
        </p:txBody>
      </p:sp>
      <p:sp>
        <p:nvSpPr>
          <p:cNvPr id="4" name="TextBox 3">
            <a:extLst>
              <a:ext uri="{FF2B5EF4-FFF2-40B4-BE49-F238E27FC236}">
                <a16:creationId xmlns:a16="http://schemas.microsoft.com/office/drawing/2014/main" id="{56AD9D6F-0F3D-3F45-8A18-E8DE7D8F051E}"/>
              </a:ext>
            </a:extLst>
          </p:cNvPr>
          <p:cNvSpPr txBox="1"/>
          <p:nvPr/>
        </p:nvSpPr>
        <p:spPr>
          <a:xfrm>
            <a:off x="838200" y="1690688"/>
            <a:ext cx="10172700" cy="3170099"/>
          </a:xfrm>
          <a:prstGeom prst="rect">
            <a:avLst/>
          </a:prstGeom>
          <a:noFill/>
        </p:spPr>
        <p:txBody>
          <a:bodyPr wrap="square" rtlCol="0">
            <a:spAutoFit/>
          </a:bodyPr>
          <a:lstStyle/>
          <a:p>
            <a:r>
              <a:rPr lang="en-US" sz="2000" dirty="0">
                <a:latin typeface="Baskerville Old Face" panose="02020602080505020303" pitchFamily="18" charset="77"/>
              </a:rPr>
              <a:t>This is the first time I've used Web scraping to grab the information I want from a web page, and I had no idea about it before. So I spent a lot of time watching the Web scraping tutorials, and I used Yelp web sites for the practice. In the process of fetching, I also learned to use regular expressions to extract the desired text. It was difficult, but I felt a sense of achievement after done.</a:t>
            </a:r>
          </a:p>
          <a:p>
            <a:endParaRPr lang="en-US" sz="2000" dirty="0">
              <a:latin typeface="Baskerville Old Face" panose="02020602080505020303" pitchFamily="18" charset="77"/>
            </a:endParaRPr>
          </a:p>
          <a:p>
            <a:r>
              <a:rPr lang="en-US" sz="2000" dirty="0">
                <a:latin typeface="Baskerville Old Face" panose="02020602080505020303" pitchFamily="18" charset="77"/>
              </a:rPr>
              <a:t>I learned to show the multiple graphs with the dropdown menu and subplot. I did a better job in the detail optimization of the chart and the hover's text display than in the last project. I learned to use more visualization to show the corresponding data information, such as word cloud, </a:t>
            </a:r>
            <a:r>
              <a:rPr lang="en-US" sz="2000" dirty="0" err="1">
                <a:latin typeface="Baskerville Old Face" panose="02020602080505020303" pitchFamily="18" charset="77"/>
              </a:rPr>
              <a:t>squarify</a:t>
            </a:r>
            <a:r>
              <a:rPr lang="en-US" sz="2000" dirty="0">
                <a:latin typeface="Baskerville Old Face" panose="02020602080505020303" pitchFamily="18" charset="77"/>
              </a:rPr>
              <a:t>, 3D scatter plot, and </a:t>
            </a:r>
            <a:r>
              <a:rPr lang="en-US" sz="2000" dirty="0" err="1">
                <a:latin typeface="Baskerville Old Face" panose="02020602080505020303" pitchFamily="18" charset="77"/>
              </a:rPr>
              <a:t>scatterpolar</a:t>
            </a:r>
            <a:r>
              <a:rPr lang="en-US" sz="2000" dirty="0">
                <a:latin typeface="Baskerville Old Face" panose="02020602080505020303" pitchFamily="18" charset="77"/>
              </a:rPr>
              <a:t>. Finally, I made an Interactive program based on what I learned in class.</a:t>
            </a:r>
          </a:p>
        </p:txBody>
      </p:sp>
    </p:spTree>
    <p:extLst>
      <p:ext uri="{BB962C8B-B14F-4D97-AF65-F5344CB8AC3E}">
        <p14:creationId xmlns:p14="http://schemas.microsoft.com/office/powerpoint/2010/main" val="176150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D0FD5B-0E49-A448-A364-AA56B170D047}"/>
              </a:ext>
            </a:extLst>
          </p:cNvPr>
          <p:cNvPicPr>
            <a:picLocks noChangeAspect="1"/>
          </p:cNvPicPr>
          <p:nvPr/>
        </p:nvPicPr>
        <p:blipFill>
          <a:blip r:embed="rId2"/>
          <a:stretch>
            <a:fillRect/>
          </a:stretch>
        </p:blipFill>
        <p:spPr>
          <a:xfrm>
            <a:off x="908050" y="3325896"/>
            <a:ext cx="10426962" cy="2980944"/>
          </a:xfrm>
          <a:prstGeom prst="rect">
            <a:avLst/>
          </a:prstGeom>
        </p:spPr>
      </p:pic>
      <p:sp>
        <p:nvSpPr>
          <p:cNvPr id="2" name="Title 1">
            <a:extLst>
              <a:ext uri="{FF2B5EF4-FFF2-40B4-BE49-F238E27FC236}">
                <a16:creationId xmlns:a16="http://schemas.microsoft.com/office/drawing/2014/main" id="{6F5D0C6B-E129-3243-B51C-4D5B42771285}"/>
              </a:ext>
            </a:extLst>
          </p:cNvPr>
          <p:cNvSpPr>
            <a:spLocks noGrp="1"/>
          </p:cNvSpPr>
          <p:nvPr>
            <p:ph type="title"/>
          </p:nvPr>
        </p:nvSpPr>
        <p:spPr/>
        <p:txBody>
          <a:bodyPr/>
          <a:lstStyle/>
          <a:p>
            <a:r>
              <a:rPr lang="en-US" b="1" dirty="0">
                <a:latin typeface="Baskerville Old Face" panose="02020602080505020303" pitchFamily="18" charset="77"/>
              </a:rPr>
              <a:t>I. Web Scraping</a:t>
            </a:r>
          </a:p>
        </p:txBody>
      </p:sp>
      <p:sp>
        <p:nvSpPr>
          <p:cNvPr id="5" name="TextBox 4">
            <a:extLst>
              <a:ext uri="{FF2B5EF4-FFF2-40B4-BE49-F238E27FC236}">
                <a16:creationId xmlns:a16="http://schemas.microsoft.com/office/drawing/2014/main" id="{6086C558-1922-AF49-9B24-FB580D13D90D}"/>
              </a:ext>
            </a:extLst>
          </p:cNvPr>
          <p:cNvSpPr txBox="1"/>
          <p:nvPr/>
        </p:nvSpPr>
        <p:spPr>
          <a:xfrm>
            <a:off x="908050" y="2527165"/>
            <a:ext cx="9182100"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latin typeface="Baskerville Old Face" panose="02020602080505020303" pitchFamily="18" charset="77"/>
              </a:rPr>
              <a:t>The information I want to scrape from website for each row:</a:t>
            </a:r>
          </a:p>
        </p:txBody>
      </p:sp>
      <p:sp>
        <p:nvSpPr>
          <p:cNvPr id="6" name="Rectangle 5">
            <a:extLst>
              <a:ext uri="{FF2B5EF4-FFF2-40B4-BE49-F238E27FC236}">
                <a16:creationId xmlns:a16="http://schemas.microsoft.com/office/drawing/2014/main" id="{80AEF7C2-3519-4049-BA09-56CEA1AAA725}"/>
              </a:ext>
            </a:extLst>
          </p:cNvPr>
          <p:cNvSpPr/>
          <p:nvPr/>
        </p:nvSpPr>
        <p:spPr>
          <a:xfrm>
            <a:off x="4933950" y="3325896"/>
            <a:ext cx="4762500" cy="6936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D0BD3381-5A59-3F43-915B-14796BF6A406}"/>
              </a:ext>
            </a:extLst>
          </p:cNvPr>
          <p:cNvSpPr/>
          <p:nvPr/>
        </p:nvSpPr>
        <p:spPr>
          <a:xfrm>
            <a:off x="4933950" y="4152900"/>
            <a:ext cx="333375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19A190-80EE-D842-8C67-DC73CDEA4331}"/>
              </a:ext>
            </a:extLst>
          </p:cNvPr>
          <p:cNvSpPr/>
          <p:nvPr/>
        </p:nvSpPr>
        <p:spPr>
          <a:xfrm>
            <a:off x="9696450" y="5448300"/>
            <a:ext cx="1524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6366F0C-1959-4D4A-92B6-22476CF6549F}"/>
              </a:ext>
            </a:extLst>
          </p:cNvPr>
          <p:cNvSpPr/>
          <p:nvPr/>
        </p:nvSpPr>
        <p:spPr>
          <a:xfrm>
            <a:off x="4933950" y="5710734"/>
            <a:ext cx="1428750" cy="213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4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C700-8735-F94A-9D26-BD356576E71E}"/>
              </a:ext>
            </a:extLst>
          </p:cNvPr>
          <p:cNvSpPr>
            <a:spLocks noGrp="1"/>
          </p:cNvSpPr>
          <p:nvPr>
            <p:ph type="title"/>
          </p:nvPr>
        </p:nvSpPr>
        <p:spPr>
          <a:xfrm>
            <a:off x="285750" y="1047750"/>
            <a:ext cx="10515600" cy="682625"/>
          </a:xfrm>
        </p:spPr>
        <p:txBody>
          <a:bodyPr>
            <a:normAutofit/>
          </a:bodyPr>
          <a:lstStyle/>
          <a:p>
            <a:r>
              <a:rPr lang="en-US" sz="3600" dirty="0">
                <a:latin typeface="Baskerville Old Face" panose="02020602080505020303" pitchFamily="18" charset="77"/>
              </a:rPr>
              <a:t>One of the csv file I got:</a:t>
            </a:r>
          </a:p>
        </p:txBody>
      </p:sp>
      <p:pic>
        <p:nvPicPr>
          <p:cNvPr id="4" name="Picture 3">
            <a:extLst>
              <a:ext uri="{FF2B5EF4-FFF2-40B4-BE49-F238E27FC236}">
                <a16:creationId xmlns:a16="http://schemas.microsoft.com/office/drawing/2014/main" id="{6C11D458-CCFA-F04E-865E-F21855A92431}"/>
              </a:ext>
            </a:extLst>
          </p:cNvPr>
          <p:cNvPicPr>
            <a:picLocks noChangeAspect="1"/>
          </p:cNvPicPr>
          <p:nvPr/>
        </p:nvPicPr>
        <p:blipFill>
          <a:blip r:embed="rId2"/>
          <a:stretch>
            <a:fillRect/>
          </a:stretch>
        </p:blipFill>
        <p:spPr>
          <a:xfrm>
            <a:off x="0" y="1730375"/>
            <a:ext cx="12106828" cy="3250567"/>
          </a:xfrm>
          <a:prstGeom prst="rect">
            <a:avLst/>
          </a:prstGeom>
        </p:spPr>
      </p:pic>
      <p:sp>
        <p:nvSpPr>
          <p:cNvPr id="5" name="TextBox 4">
            <a:extLst>
              <a:ext uri="{FF2B5EF4-FFF2-40B4-BE49-F238E27FC236}">
                <a16:creationId xmlns:a16="http://schemas.microsoft.com/office/drawing/2014/main" id="{0C1ED7B7-3E58-314B-9933-2BB42FC448EA}"/>
              </a:ext>
            </a:extLst>
          </p:cNvPr>
          <p:cNvSpPr txBox="1"/>
          <p:nvPr/>
        </p:nvSpPr>
        <p:spPr>
          <a:xfrm>
            <a:off x="285750" y="216753"/>
            <a:ext cx="11696700" cy="830997"/>
          </a:xfrm>
          <a:prstGeom prst="rect">
            <a:avLst/>
          </a:prstGeom>
          <a:noFill/>
        </p:spPr>
        <p:txBody>
          <a:bodyPr wrap="square" rtlCol="0">
            <a:spAutoFit/>
          </a:bodyPr>
          <a:lstStyle/>
          <a:p>
            <a:r>
              <a:rPr lang="en-US" sz="2400" dirty="0">
                <a:latin typeface="Baskerville Old Face" panose="02020602080505020303" pitchFamily="18" charset="77"/>
              </a:rPr>
              <a:t>We will scrape lodgings' information on the DMV area (District of Columbia, Maryland, Virginia). </a:t>
            </a:r>
          </a:p>
        </p:txBody>
      </p:sp>
      <p:sp>
        <p:nvSpPr>
          <p:cNvPr id="6" name="TextBox 5">
            <a:extLst>
              <a:ext uri="{FF2B5EF4-FFF2-40B4-BE49-F238E27FC236}">
                <a16:creationId xmlns:a16="http://schemas.microsoft.com/office/drawing/2014/main" id="{C819240C-86A8-7B44-BCDF-CF4C59998AE3}"/>
              </a:ext>
            </a:extLst>
          </p:cNvPr>
          <p:cNvSpPr txBox="1"/>
          <p:nvPr/>
        </p:nvSpPr>
        <p:spPr>
          <a:xfrm>
            <a:off x="8210550" y="5201902"/>
            <a:ext cx="3981450" cy="461665"/>
          </a:xfrm>
          <a:prstGeom prst="rect">
            <a:avLst/>
          </a:prstGeom>
          <a:noFill/>
        </p:spPr>
        <p:txBody>
          <a:bodyPr wrap="square" rtlCol="0">
            <a:spAutoFit/>
          </a:bodyPr>
          <a:lstStyle/>
          <a:p>
            <a:r>
              <a:rPr lang="en-US" sz="2400" dirty="0">
                <a:latin typeface="Baskerville Old Face" panose="02020602080505020303" pitchFamily="18" charset="77"/>
              </a:rPr>
              <a:t>There are 45 csv files in total.</a:t>
            </a:r>
          </a:p>
        </p:txBody>
      </p:sp>
    </p:spTree>
    <p:extLst>
      <p:ext uri="{BB962C8B-B14F-4D97-AF65-F5344CB8AC3E}">
        <p14:creationId xmlns:p14="http://schemas.microsoft.com/office/powerpoint/2010/main" val="721525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6D4F-71F8-234E-AE34-CAE1CC8BFF52}"/>
              </a:ext>
            </a:extLst>
          </p:cNvPr>
          <p:cNvSpPr>
            <a:spLocks noGrp="1"/>
          </p:cNvSpPr>
          <p:nvPr>
            <p:ph type="title"/>
          </p:nvPr>
        </p:nvSpPr>
        <p:spPr/>
        <p:txBody>
          <a:bodyPr/>
          <a:lstStyle/>
          <a:p>
            <a:r>
              <a:rPr lang="en-US" b="1" dirty="0">
                <a:latin typeface="Baskerville Old Face" panose="02020602080505020303" pitchFamily="18" charset="77"/>
              </a:rPr>
              <a:t>II. Data Analyzing</a:t>
            </a:r>
          </a:p>
        </p:txBody>
      </p:sp>
      <p:sp>
        <p:nvSpPr>
          <p:cNvPr id="4" name="Title 1">
            <a:extLst>
              <a:ext uri="{FF2B5EF4-FFF2-40B4-BE49-F238E27FC236}">
                <a16:creationId xmlns:a16="http://schemas.microsoft.com/office/drawing/2014/main" id="{DF1C8C21-87BF-8B47-8EEF-0E69028045E5}"/>
              </a:ext>
            </a:extLst>
          </p:cNvPr>
          <p:cNvSpPr txBox="1">
            <a:spLocks/>
          </p:cNvSpPr>
          <p:nvPr/>
        </p:nvSpPr>
        <p:spPr>
          <a:xfrm>
            <a:off x="838200" y="1374775"/>
            <a:ext cx="10515600" cy="5254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rabicPeriod"/>
            </a:pPr>
            <a:r>
              <a:rPr lang="en-US" sz="3200" dirty="0">
                <a:latin typeface="Baskerville Old Face" panose="02020602080505020303" pitchFamily="18" charset="77"/>
              </a:rPr>
              <a:t>Data Cleaning and preprocessing</a:t>
            </a:r>
          </a:p>
          <a:p>
            <a:pPr marL="514350" indent="-514350">
              <a:buAutoNum type="arabicPeriod"/>
            </a:pPr>
            <a:endParaRPr lang="en-US" sz="3200" dirty="0">
              <a:latin typeface="Baskerville Old Face" panose="02020602080505020303" pitchFamily="18" charset="77"/>
            </a:endParaRPr>
          </a:p>
          <a:p>
            <a:pPr marL="514350" indent="-514350">
              <a:buAutoNum type="arabicPeriod"/>
            </a:pPr>
            <a:r>
              <a:rPr lang="en-US" sz="3200" dirty="0">
                <a:latin typeface="Baskerville Old Face" panose="02020602080505020303" pitchFamily="18" charset="77"/>
              </a:rPr>
              <a:t>Data Exploration, Analysis, and Visualization</a:t>
            </a:r>
          </a:p>
          <a:p>
            <a:pPr marL="514350" indent="-514350">
              <a:buAutoNum type="arabicPeriod"/>
            </a:pPr>
            <a:endParaRPr lang="en-US" sz="3200" dirty="0">
              <a:latin typeface="Baskerville Old Face" panose="02020602080505020303" pitchFamily="18" charset="77"/>
            </a:endParaRPr>
          </a:p>
          <a:p>
            <a:pPr marL="514350" indent="-514350">
              <a:buAutoNum type="arabicPeriod"/>
            </a:pPr>
            <a:r>
              <a:rPr lang="en-US" sz="3200" dirty="0">
                <a:latin typeface="Baskerville Old Face" panose="02020602080505020303" pitchFamily="18" charset="77"/>
              </a:rPr>
              <a:t>Conclusion</a:t>
            </a:r>
          </a:p>
          <a:p>
            <a:pPr marL="514350" indent="-514350">
              <a:buAutoNum type="arabicPeriod"/>
            </a:pPr>
            <a:endParaRPr lang="en-US" sz="3200" dirty="0">
              <a:latin typeface="Baskerville Old Face" panose="02020602080505020303" pitchFamily="18" charset="77"/>
            </a:endParaRPr>
          </a:p>
          <a:p>
            <a:pPr marL="514350" indent="-514350">
              <a:buAutoNum type="arabicPeriod"/>
            </a:pPr>
            <a:r>
              <a:rPr lang="en-US" sz="3200" dirty="0">
                <a:latin typeface="Baskerville Old Face" panose="02020602080505020303" pitchFamily="18" charset="77"/>
              </a:rPr>
              <a:t>4.Learning Processes</a:t>
            </a:r>
          </a:p>
        </p:txBody>
      </p:sp>
    </p:spTree>
    <p:extLst>
      <p:ext uri="{BB962C8B-B14F-4D97-AF65-F5344CB8AC3E}">
        <p14:creationId xmlns:p14="http://schemas.microsoft.com/office/powerpoint/2010/main" val="76590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B389-CBB8-224E-BC89-DE88B4809D2B}"/>
              </a:ext>
            </a:extLst>
          </p:cNvPr>
          <p:cNvSpPr>
            <a:spLocks noGrp="1"/>
          </p:cNvSpPr>
          <p:nvPr>
            <p:ph type="title"/>
          </p:nvPr>
        </p:nvSpPr>
        <p:spPr/>
        <p:txBody>
          <a:bodyPr/>
          <a:lstStyle/>
          <a:p>
            <a:r>
              <a:rPr lang="en-US" b="1" dirty="0">
                <a:latin typeface="Baskerville Old Face" panose="02020602080505020303" pitchFamily="18" charset="77"/>
              </a:rPr>
              <a:t>1. Data Cleaning and Preprocessing</a:t>
            </a:r>
          </a:p>
        </p:txBody>
      </p:sp>
      <p:sp>
        <p:nvSpPr>
          <p:cNvPr id="3" name="Title 1">
            <a:extLst>
              <a:ext uri="{FF2B5EF4-FFF2-40B4-BE49-F238E27FC236}">
                <a16:creationId xmlns:a16="http://schemas.microsoft.com/office/drawing/2014/main" id="{688C949B-8437-9845-8330-031B72A534C4}"/>
              </a:ext>
            </a:extLst>
          </p:cNvPr>
          <p:cNvSpPr txBox="1">
            <a:spLocks/>
          </p:cNvSpPr>
          <p:nvPr/>
        </p:nvSpPr>
        <p:spPr>
          <a:xfrm>
            <a:off x="1676400" y="1477962"/>
            <a:ext cx="10515600" cy="3902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askerville Old Face" panose="02020602080505020303" pitchFamily="18" charset="77"/>
              </a:rPr>
              <a:t>1.1 Import Package</a:t>
            </a:r>
          </a:p>
          <a:p>
            <a:endParaRPr lang="en-US" sz="3600" dirty="0">
              <a:latin typeface="Baskerville Old Face" panose="02020602080505020303" pitchFamily="18" charset="77"/>
            </a:endParaRPr>
          </a:p>
          <a:p>
            <a:r>
              <a:rPr lang="en-US" sz="3600" dirty="0">
                <a:latin typeface="Baskerville Old Face" panose="02020602080505020303" pitchFamily="18" charset="77"/>
              </a:rPr>
              <a:t>1.2 Read csv file into </a:t>
            </a:r>
            <a:r>
              <a:rPr lang="en-US" sz="3600" dirty="0" err="1">
                <a:latin typeface="Baskerville Old Face" panose="02020602080505020303" pitchFamily="18" charset="77"/>
              </a:rPr>
              <a:t>DataFrame</a:t>
            </a:r>
            <a:endParaRPr lang="en-US" sz="3600" dirty="0">
              <a:latin typeface="Baskerville Old Face" panose="02020602080505020303" pitchFamily="18" charset="77"/>
            </a:endParaRPr>
          </a:p>
          <a:p>
            <a:endParaRPr lang="en-US" sz="3600" dirty="0">
              <a:latin typeface="Baskerville Old Face" panose="02020602080505020303" pitchFamily="18" charset="77"/>
            </a:endParaRPr>
          </a:p>
          <a:p>
            <a:r>
              <a:rPr lang="en-US" sz="3600" dirty="0">
                <a:latin typeface="Baskerville Old Face" panose="02020602080505020303" pitchFamily="18" charset="77"/>
              </a:rPr>
              <a:t>1.3 Concatenate three Data Sets</a:t>
            </a:r>
          </a:p>
        </p:txBody>
      </p:sp>
    </p:spTree>
    <p:extLst>
      <p:ext uri="{BB962C8B-B14F-4D97-AF65-F5344CB8AC3E}">
        <p14:creationId xmlns:p14="http://schemas.microsoft.com/office/powerpoint/2010/main" val="149770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9860C33-1211-9F4A-B17C-0DC1C85F1858}"/>
              </a:ext>
            </a:extLst>
          </p:cNvPr>
          <p:cNvPicPr>
            <a:picLocks noChangeAspect="1"/>
          </p:cNvPicPr>
          <p:nvPr/>
        </p:nvPicPr>
        <p:blipFill rotWithShape="1">
          <a:blip r:embed="rId2"/>
          <a:srcRect l="11285" t="27500" r="11458" b="4722"/>
          <a:stretch/>
        </p:blipFill>
        <p:spPr>
          <a:xfrm>
            <a:off x="1447800" y="1259226"/>
            <a:ext cx="9620250" cy="5274924"/>
          </a:xfrm>
          <a:prstGeom prst="rect">
            <a:avLst/>
          </a:prstGeom>
        </p:spPr>
      </p:pic>
      <p:sp>
        <p:nvSpPr>
          <p:cNvPr id="4" name="TextBox 3">
            <a:extLst>
              <a:ext uri="{FF2B5EF4-FFF2-40B4-BE49-F238E27FC236}">
                <a16:creationId xmlns:a16="http://schemas.microsoft.com/office/drawing/2014/main" id="{DBBAD3BE-4AD8-E242-8E9A-9848E54EF362}"/>
              </a:ext>
            </a:extLst>
          </p:cNvPr>
          <p:cNvSpPr txBox="1"/>
          <p:nvPr/>
        </p:nvSpPr>
        <p:spPr>
          <a:xfrm>
            <a:off x="247650" y="323850"/>
            <a:ext cx="10820400" cy="646331"/>
          </a:xfrm>
          <a:prstGeom prst="rect">
            <a:avLst/>
          </a:prstGeom>
          <a:noFill/>
        </p:spPr>
        <p:txBody>
          <a:bodyPr wrap="square" rtlCol="0">
            <a:spAutoFit/>
          </a:bodyPr>
          <a:lstStyle/>
          <a:p>
            <a:r>
              <a:rPr lang="en-US" sz="3600" dirty="0">
                <a:latin typeface="Baskerville Old Face" panose="02020602080505020303" pitchFamily="18" charset="77"/>
              </a:rPr>
              <a:t>How the data set looks like after cleaning</a:t>
            </a:r>
          </a:p>
        </p:txBody>
      </p:sp>
    </p:spTree>
    <p:extLst>
      <p:ext uri="{BB962C8B-B14F-4D97-AF65-F5344CB8AC3E}">
        <p14:creationId xmlns:p14="http://schemas.microsoft.com/office/powerpoint/2010/main" val="156671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505-CDDC-4D48-80E8-909B9CE195B6}"/>
              </a:ext>
            </a:extLst>
          </p:cNvPr>
          <p:cNvSpPr>
            <a:spLocks noGrp="1"/>
          </p:cNvSpPr>
          <p:nvPr>
            <p:ph type="title"/>
          </p:nvPr>
        </p:nvSpPr>
        <p:spPr>
          <a:xfrm>
            <a:off x="228600" y="0"/>
            <a:ext cx="11963400" cy="1325563"/>
          </a:xfrm>
        </p:spPr>
        <p:txBody>
          <a:bodyPr/>
          <a:lstStyle/>
          <a:p>
            <a:r>
              <a:rPr lang="en-US" dirty="0">
                <a:latin typeface="Baskerville Old Face" panose="02020602080505020303" pitchFamily="18" charset="77"/>
              </a:rPr>
              <a:t>2. Data Exploration, Analysis and Visualization </a:t>
            </a:r>
          </a:p>
        </p:txBody>
      </p:sp>
      <p:sp>
        <p:nvSpPr>
          <p:cNvPr id="3" name="Title 1">
            <a:extLst>
              <a:ext uri="{FF2B5EF4-FFF2-40B4-BE49-F238E27FC236}">
                <a16:creationId xmlns:a16="http://schemas.microsoft.com/office/drawing/2014/main" id="{30C88376-67BE-DC43-B02F-ED0E26BD1157}"/>
              </a:ext>
            </a:extLst>
          </p:cNvPr>
          <p:cNvSpPr txBox="1">
            <a:spLocks/>
          </p:cNvSpPr>
          <p:nvPr/>
        </p:nvSpPr>
        <p:spPr>
          <a:xfrm>
            <a:off x="838200" y="99377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Baskerville Old Face" panose="02020602080505020303" pitchFamily="18" charset="77"/>
              </a:rPr>
              <a:t>2.1 Common Location</a:t>
            </a:r>
          </a:p>
        </p:txBody>
      </p:sp>
      <p:pic>
        <p:nvPicPr>
          <p:cNvPr id="1026" name="Picture 2">
            <a:extLst>
              <a:ext uri="{FF2B5EF4-FFF2-40B4-BE49-F238E27FC236}">
                <a16:creationId xmlns:a16="http://schemas.microsoft.com/office/drawing/2014/main" id="{F7FBF712-964D-A145-ACC7-FEF75E49F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57350"/>
            <a:ext cx="8077200" cy="4093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4DCE12-827A-2F45-A6C5-6F83B0A8CED3}"/>
              </a:ext>
            </a:extLst>
          </p:cNvPr>
          <p:cNvSpPr txBox="1"/>
          <p:nvPr/>
        </p:nvSpPr>
        <p:spPr>
          <a:xfrm>
            <a:off x="304800" y="5864225"/>
            <a:ext cx="11582400" cy="935910"/>
          </a:xfrm>
          <a:prstGeom prst="rect">
            <a:avLst/>
          </a:prstGeom>
          <a:noFill/>
        </p:spPr>
        <p:txBody>
          <a:bodyPr wrap="square" rtlCol="0">
            <a:spAutoFit/>
          </a:bodyPr>
          <a:lstStyle/>
          <a:p>
            <a:r>
              <a:rPr lang="en-US" dirty="0">
                <a:latin typeface="Baskerville Old Face" panose="02020602080505020303" pitchFamily="18" charset="77"/>
              </a:rPr>
              <a:t>Washington appears most frequently because the location of the Washington DC area only shows Washington. Outside of Washington DC, more lodging is loading in Baltimore and Silver Spring in Maryland, and Lynchburg and </a:t>
            </a:r>
            <a:r>
              <a:rPr lang="en-US" dirty="0" err="1">
                <a:latin typeface="Baskerville Old Face" panose="02020602080505020303" pitchFamily="18" charset="77"/>
              </a:rPr>
              <a:t>Stanardsville</a:t>
            </a:r>
            <a:r>
              <a:rPr lang="en-US" dirty="0">
                <a:latin typeface="Baskerville Old Face" panose="02020602080505020303" pitchFamily="18" charset="77"/>
              </a:rPr>
              <a:t> in Virginia.</a:t>
            </a:r>
          </a:p>
        </p:txBody>
      </p:sp>
    </p:spTree>
    <p:extLst>
      <p:ext uri="{BB962C8B-B14F-4D97-AF65-F5344CB8AC3E}">
        <p14:creationId xmlns:p14="http://schemas.microsoft.com/office/powerpoint/2010/main" val="150270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565A92-4EFA-6E47-9F9F-F48425209DC9}"/>
              </a:ext>
            </a:extLst>
          </p:cNvPr>
          <p:cNvSpPr txBox="1">
            <a:spLocks/>
          </p:cNvSpPr>
          <p:nvPr/>
        </p:nvSpPr>
        <p:spPr>
          <a:xfrm>
            <a:off x="304800" y="212725"/>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Baskerville Old Face" panose="02020602080505020303" pitchFamily="18" charset="77"/>
              </a:rPr>
              <a:t>2.2 Title Name Preference</a:t>
            </a:r>
          </a:p>
        </p:txBody>
      </p:sp>
      <p:sp>
        <p:nvSpPr>
          <p:cNvPr id="6" name="TextBox 5">
            <a:extLst>
              <a:ext uri="{FF2B5EF4-FFF2-40B4-BE49-F238E27FC236}">
                <a16:creationId xmlns:a16="http://schemas.microsoft.com/office/drawing/2014/main" id="{7A352991-40B6-9646-93F3-110F858F49D0}"/>
              </a:ext>
            </a:extLst>
          </p:cNvPr>
          <p:cNvSpPr txBox="1"/>
          <p:nvPr/>
        </p:nvSpPr>
        <p:spPr>
          <a:xfrm>
            <a:off x="590550" y="1674674"/>
            <a:ext cx="4400550" cy="3970318"/>
          </a:xfrm>
          <a:prstGeom prst="rect">
            <a:avLst/>
          </a:prstGeom>
          <a:noFill/>
        </p:spPr>
        <p:txBody>
          <a:bodyPr wrap="square" rtlCol="0">
            <a:spAutoFit/>
          </a:bodyPr>
          <a:lstStyle/>
          <a:p>
            <a:r>
              <a:rPr lang="en-US" sz="2800" dirty="0">
                <a:latin typeface="Baskerville Old Face" panose="02020602080505020303" pitchFamily="18" charset="77"/>
              </a:rPr>
              <a:t>The words we can see most frequently are "Private," "Cabin," "Cozy," "near," and "DC." From the above word cloud, we can see that the title most hosts get describes the type of lodging. Surprisingly, many hosts prefer to use the word "Cozy" in the title.</a:t>
            </a:r>
          </a:p>
        </p:txBody>
      </p:sp>
      <p:pic>
        <p:nvPicPr>
          <p:cNvPr id="2050" name="Picture 2">
            <a:extLst>
              <a:ext uri="{FF2B5EF4-FFF2-40B4-BE49-F238E27FC236}">
                <a16:creationId xmlns:a16="http://schemas.microsoft.com/office/drawing/2014/main" id="{298939AA-1748-9B41-B3A8-FEB61C22C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786" y="212725"/>
            <a:ext cx="6054164" cy="643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749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1459</Words>
  <Application>Microsoft Macintosh PowerPoint</Application>
  <PresentationFormat>Widescreen</PresentationFormat>
  <Paragraphs>68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Baskerville Old Face</vt:lpstr>
      <vt:lpstr>Calibri</vt:lpstr>
      <vt:lpstr>Calibri Light</vt:lpstr>
      <vt:lpstr>Office Theme</vt:lpstr>
      <vt:lpstr>Analyzing Airbnb Data in DMV areas</vt:lpstr>
      <vt:lpstr>PowerPoint Presentation</vt:lpstr>
      <vt:lpstr>I. Web Scraping</vt:lpstr>
      <vt:lpstr>One of the csv file I got:</vt:lpstr>
      <vt:lpstr>II. Data Analyzing</vt:lpstr>
      <vt:lpstr>1. Data Cleaning and Preprocessing</vt:lpstr>
      <vt:lpstr>PowerPoint Presentation</vt:lpstr>
      <vt:lpstr>2. Data Exploration, Analysis and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Airbnb Data in DMV areas</dc:title>
  <dc:creator>Liu, Rayna</dc:creator>
  <cp:lastModifiedBy>Liu, Rayna</cp:lastModifiedBy>
  <cp:revision>8</cp:revision>
  <dcterms:created xsi:type="dcterms:W3CDTF">2020-11-10T13:09:20Z</dcterms:created>
  <dcterms:modified xsi:type="dcterms:W3CDTF">2020-11-10T17:39:09Z</dcterms:modified>
</cp:coreProperties>
</file>